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71" r:id="rId3"/>
    <p:sldId id="275" r:id="rId4"/>
    <p:sldId id="273" r:id="rId5"/>
    <p:sldId id="276" r:id="rId6"/>
    <p:sldId id="257" r:id="rId7"/>
    <p:sldId id="277" r:id="rId8"/>
    <p:sldId id="280" r:id="rId9"/>
    <p:sldId id="281" r:id="rId10"/>
    <p:sldId id="258" r:id="rId11"/>
    <p:sldId id="278" r:id="rId12"/>
    <p:sldId id="282" r:id="rId13"/>
    <p:sldId id="283" r:id="rId14"/>
    <p:sldId id="284" r:id="rId15"/>
    <p:sldId id="285" r:id="rId16"/>
    <p:sldId id="287" r:id="rId17"/>
    <p:sldId id="279" r:id="rId18"/>
  </p:sldIdLst>
  <p:sldSz cx="9144000" cy="6858000" type="screen4x3"/>
  <p:notesSz cx="7315200" cy="96012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898F64-C0B3-4B0F-BC99-6BDC2F3088E0}" type="datetimeFigureOut">
              <a:rPr lang="es-CL" smtClean="0"/>
              <a:t>15-05-2018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AE4306D-8D09-43E6-80CA-CEAE232DD14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03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4306D-8D09-43E6-80CA-CEAE232DD146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6659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AC4279C-E221-4BA8-941A-6E213832E77E}" type="datetimeFigureOut">
              <a:rPr lang="es-CL" smtClean="0"/>
              <a:pPr/>
              <a:t>15-05-2018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4272962-F28B-481B-A859-813A01778885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9140000">
            <a:off x="1008600" y="1842500"/>
            <a:ext cx="6797683" cy="898219"/>
          </a:xfrm>
        </p:spPr>
        <p:txBody>
          <a:bodyPr/>
          <a:lstStyle/>
          <a:p>
            <a:r>
              <a:rPr lang="es-CL" sz="4000" dirty="0">
                <a:solidFill>
                  <a:schemeClr val="accent3"/>
                </a:solidFill>
                <a:latin typeface="Arial Rounded MT Bold"/>
                <a:cs typeface="Arial Rounded MT Bold"/>
              </a:rPr>
              <a:t>CONTROL DE COSTOS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 rot="19140000">
            <a:off x="1636957" y="2717305"/>
            <a:ext cx="6754195" cy="382816"/>
          </a:xfrm>
        </p:spPr>
        <p:txBody>
          <a:bodyPr>
            <a:noAutofit/>
          </a:bodyPr>
          <a:lstStyle/>
          <a:p>
            <a:r>
              <a:rPr lang="es-CL" sz="2000" dirty="0">
                <a:solidFill>
                  <a:schemeClr val="bg1"/>
                </a:solidFill>
                <a:latin typeface="Arial Rounded MT Bold"/>
                <a:cs typeface="Arial Rounded MT Bold"/>
              </a:rPr>
              <a:t> UN DEPARTAMENTO EXTERNO QUE ANALIZA E INFORMA A TIEMPO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69992" cy="116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6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POR QUÉ EXTERNALIZAR EL CONTROL DE COSTOS?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196752"/>
            <a:ext cx="7637472" cy="1656184"/>
          </a:xfrm>
        </p:spPr>
        <p:txBody>
          <a:bodyPr>
            <a:normAutofit/>
          </a:bodyPr>
          <a:lstStyle/>
          <a:p>
            <a:pPr marL="0" indent="0" algn="just"/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Todas las Empresas Constructoras van desarrollando distintos sistemas para poder controlar los costos de sus obras, y a medida que van creciendo estos se van automatizando y mejorando cada vez más.</a:t>
            </a:r>
          </a:p>
          <a:p>
            <a:pPr marL="0" indent="0" algn="just"/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Pese a lo anterior, lo normal es que estos controles no logren ser los predictores que la </a:t>
            </a:r>
            <a:r>
              <a:rPr lang="es-CL" u="sng" dirty="0">
                <a:latin typeface="Arial" panose="020B0604020202020204" pitchFamily="34" charset="0"/>
                <a:cs typeface="Arial" panose="020B0604020202020204" pitchFamily="34" charset="0"/>
              </a:rPr>
              <a:t>Gerencia necesita</a:t>
            </a: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CL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permiten darse cuenta “a tiempo” de lo que pueda pasar al final de la Obra. </a:t>
            </a:r>
          </a:p>
          <a:p>
            <a:pPr marL="0" indent="0" algn="just"/>
            <a:endParaRPr lang="es-CL" b="0" dirty="0">
              <a:latin typeface="Arial Rounded MT Bold"/>
              <a:cs typeface="Arial Rounded MT Bold"/>
            </a:endParaRPr>
          </a:p>
          <a:p>
            <a:pPr marL="0" indent="0" algn="just"/>
            <a:endParaRPr lang="es-CL" b="0" u="sng" dirty="0">
              <a:solidFill>
                <a:schemeClr val="accent2"/>
              </a:solidFill>
              <a:latin typeface="Arial Rounded MT Bold"/>
              <a:cs typeface="Arial Rounded MT Bold"/>
            </a:endParaRPr>
          </a:p>
          <a:p>
            <a:endParaRPr lang="es-CL" dirty="0">
              <a:latin typeface="Arial Narrow" panose="020B0606020202030204" pitchFamily="34" charset="0"/>
            </a:endParaRPr>
          </a:p>
          <a:p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C846C3-3338-4DC5-99E0-066B65C07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92" y="2996952"/>
            <a:ext cx="662122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9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POR QUÉ EXTERNALIZAR EL CONTROL DE COSTOS?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33694" y="1399064"/>
            <a:ext cx="7637472" cy="1944216"/>
          </a:xfrm>
        </p:spPr>
        <p:txBody>
          <a:bodyPr>
            <a:normAutofit fontScale="92500" lnSpcReduction="20000"/>
          </a:bodyPr>
          <a:lstStyle/>
          <a:p>
            <a:pPr marL="0" indent="0" algn="just"/>
            <a:r>
              <a:rPr lang="es-CL" sz="1900" b="0" dirty="0">
                <a:latin typeface="Arial" panose="020B0604020202020204" pitchFamily="34" charset="0"/>
                <a:cs typeface="Arial" panose="020B0604020202020204" pitchFamily="34" charset="0"/>
              </a:rPr>
              <a:t>Todo esto se produce debido a que: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900" b="0" dirty="0">
                <a:latin typeface="Arial" panose="020B0604020202020204" pitchFamily="34" charset="0"/>
                <a:cs typeface="Arial" panose="020B0604020202020204" pitchFamily="34" charset="0"/>
              </a:rPr>
              <a:t>Los encargados de realizar estos controles son los Profesionales que están altamente involucrados con los procesos constructivos.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900" b="0" dirty="0">
                <a:latin typeface="Arial" panose="020B0604020202020204" pitchFamily="34" charset="0"/>
                <a:cs typeface="Arial" panose="020B0604020202020204" pitchFamily="34" charset="0"/>
              </a:rPr>
              <a:t>Tienden a transmitir al Control de Costos sus </a:t>
            </a:r>
            <a:r>
              <a:rPr lang="es-CL" sz="19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mejores intenciones o las situaciones que ellos esperan que ocurran</a:t>
            </a:r>
            <a:r>
              <a:rPr lang="es-CL" sz="19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900" b="0" dirty="0">
                <a:latin typeface="Arial" panose="020B0604020202020204" pitchFamily="34" charset="0"/>
                <a:cs typeface="Arial" panose="020B0604020202020204" pitchFamily="34" charset="0"/>
              </a:rPr>
              <a:t>Están preocupados de muchos otros temas y tienden a dejar de lado análisis que son importantes para lograr una buena predicción.</a:t>
            </a:r>
          </a:p>
          <a:p>
            <a:pPr marL="0" indent="0" algn="just"/>
            <a:endParaRPr lang="es-CL" b="0" dirty="0">
              <a:latin typeface="Arial Rounded MT Bold"/>
              <a:cs typeface="Arial Rounded MT Bold"/>
            </a:endParaRPr>
          </a:p>
          <a:p>
            <a:pPr marL="0" indent="0" algn="just"/>
            <a:endParaRPr lang="es-CL" b="0" u="sng" dirty="0">
              <a:solidFill>
                <a:schemeClr val="accent2"/>
              </a:solidFill>
              <a:latin typeface="Arial Rounded MT Bold"/>
              <a:cs typeface="Arial Rounded MT Bold"/>
            </a:endParaRPr>
          </a:p>
          <a:p>
            <a:endParaRPr lang="es-CL" dirty="0">
              <a:latin typeface="Arial Narrow" panose="020B0606020202030204" pitchFamily="34" charset="0"/>
            </a:endParaRPr>
          </a:p>
          <a:p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4" name="Imagen 3" descr="Inf. Proyec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9" y="3645024"/>
            <a:ext cx="8104329" cy="248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Control de COSTOS EXTERNO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2040340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700" b="0" dirty="0">
                <a:latin typeface="Arial" panose="020B0604020202020204" pitchFamily="34" charset="0"/>
                <a:cs typeface="Arial" panose="020B0604020202020204" pitchFamily="34" charset="0"/>
              </a:rPr>
              <a:t>En algunas Constructoras se ha tomado la decisión de crear </a:t>
            </a:r>
            <a:r>
              <a:rPr lang="es-CL" sz="1700" b="0" i="1" dirty="0">
                <a:latin typeface="Arial" panose="020B0604020202020204" pitchFamily="34" charset="0"/>
                <a:cs typeface="Arial" panose="020B0604020202020204" pitchFamily="34" charset="0"/>
              </a:rPr>
              <a:t>Gerencias de Control de Costos</a:t>
            </a:r>
            <a:r>
              <a:rPr lang="es-CL" sz="1700" b="0" dirty="0">
                <a:latin typeface="Arial" panose="020B0604020202020204" pitchFamily="34" charset="0"/>
                <a:cs typeface="Arial" panose="020B0604020202020204" pitchFamily="34" charset="0"/>
              </a:rPr>
              <a:t>, que quedan encargadas de realizar los Controles y Análisis y participar de todo el Sistema y de esta manera mirar el bosque desde cierta distancia, dejando al Administrador de Obra dedicado a Construir.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sz="17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700" b="0" dirty="0">
                <a:latin typeface="Arial" panose="020B0604020202020204" pitchFamily="34" charset="0"/>
                <a:cs typeface="Arial" panose="020B0604020202020204" pitchFamily="34" charset="0"/>
              </a:rPr>
              <a:t>Nuestra experiencia nos dice que esa tendencia es la correcta, pero vamos un paso más allá y proponemos </a:t>
            </a:r>
            <a:r>
              <a:rPr lang="es-CL" sz="1700" b="0" i="1" dirty="0">
                <a:latin typeface="Arial" panose="020B0604020202020204" pitchFamily="34" charset="0"/>
                <a:cs typeface="Arial" panose="020B0604020202020204" pitchFamily="34" charset="0"/>
              </a:rPr>
              <a:t>Externalizar el Control de Costos totalmente</a:t>
            </a:r>
            <a:r>
              <a:rPr lang="es-CL" sz="17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/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4" name="Imagen 3" descr="Reajus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82" y="3717033"/>
            <a:ext cx="838129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0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Control de COSTOS EXTERNO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1896324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Nos referimos a aplicar un Sistema de Control de Costos, basado en lo que hacen las Constructoras de mediano y gran tamaño, que responda más al formato de </a:t>
            </a:r>
            <a:r>
              <a:rPr lang="es-C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“auditoría periódica”.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La Administración de la Obra siente una </a:t>
            </a:r>
            <a:r>
              <a:rPr lang="es-C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“ayuda que le proporciona orden a la información”</a:t>
            </a: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 y le da una </a:t>
            </a:r>
            <a:r>
              <a:rPr lang="es-C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“perspectiva distinta y centrada en costos”.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Un análisis externo que los ayuda a poder </a:t>
            </a:r>
            <a:r>
              <a:rPr lang="es-C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“pensar en proyecciones”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Los obliga a realizar </a:t>
            </a:r>
            <a:r>
              <a:rPr lang="es-C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“compras y contratos bien pensados” </a:t>
            </a: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y que finalmente los ayuda a realizar </a:t>
            </a:r>
            <a:r>
              <a:rPr lang="es-CL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 su gestión</a:t>
            </a: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/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5" name="Imagen 4" descr="EEP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7" y="3288295"/>
            <a:ext cx="5070229" cy="339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3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En qué consiste este control?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1680300"/>
          </a:xfrm>
        </p:spPr>
        <p:txBody>
          <a:bodyPr>
            <a:normAutofit fontScale="92500"/>
          </a:bodyPr>
          <a:lstStyle/>
          <a:p>
            <a:pPr algn="just">
              <a:buFont typeface="+mj-lt"/>
              <a:buAutoNum type="arabicPeriod"/>
            </a:pPr>
            <a:r>
              <a:rPr lang="es-CL" b="0" dirty="0">
                <a:latin typeface="Arial Rounded MT Bold"/>
                <a:cs typeface="Arial Rounded MT Bold"/>
              </a:rPr>
              <a:t>A partir del Presupuesto de la Obra, se obtiene el Listado de Insumos que contiene el Estudio de Precios Unitarios y el detalle de Gastos Generales.</a:t>
            </a:r>
          </a:p>
          <a:p>
            <a:pPr algn="just">
              <a:buFont typeface="+mj-lt"/>
              <a:buAutoNum type="arabicPeriod"/>
            </a:pPr>
            <a:r>
              <a:rPr lang="es-CL" b="0" dirty="0">
                <a:latin typeface="Arial Rounded MT Bold"/>
                <a:cs typeface="Arial Rounded MT Bold"/>
              </a:rPr>
              <a:t> Con esta Información confeccionamos un Desglose de todas las familias de Materiales, Sub Contratos y otros, que se ordenan de la misma manera como normalmente se van comprando y contratando todos los temas que conformarán la Obra.</a:t>
            </a:r>
          </a:p>
          <a:p>
            <a:pPr marL="0" indent="0" algn="just"/>
            <a:endParaRPr lang="es-CL" b="0" u="sng" dirty="0">
              <a:solidFill>
                <a:schemeClr val="accent2"/>
              </a:solidFill>
              <a:latin typeface="Arial Rounded MT Bold"/>
              <a:cs typeface="Arial Rounded MT Bold"/>
            </a:endParaRPr>
          </a:p>
          <a:p>
            <a:endParaRPr lang="es-CL" dirty="0">
              <a:latin typeface="Arial Narrow" panose="020B0606020202030204" pitchFamily="34" charset="0"/>
            </a:endParaRPr>
          </a:p>
          <a:p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4" name="Imagen 3" descr="control cuent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708920"/>
            <a:ext cx="488993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8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EN QUE CONSISTE ESTE CONTROL?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2328372"/>
          </a:xfrm>
        </p:spPr>
        <p:txBody>
          <a:bodyPr>
            <a:normAutofit lnSpcReduction="10000"/>
          </a:bodyPr>
          <a:lstStyle/>
          <a:p>
            <a:pPr algn="just">
              <a:buFont typeface="+mj-lt"/>
              <a:buAutoNum type="arabicPeriod" startAt="3"/>
            </a:pPr>
            <a:r>
              <a:rPr lang="es-CL" b="0" dirty="0">
                <a:latin typeface="Arial Rounded MT Bold"/>
                <a:cs typeface="Arial Rounded MT Bold"/>
              </a:rPr>
              <a:t>Este desglose posteriormente nos sirve para armar todas las etapas de Control que presenta nuestro Informe, el cual deja espacio para ingresar las compras reales, proyecciones, contrataciones, obras extras, etc.</a:t>
            </a:r>
          </a:p>
          <a:p>
            <a:pPr algn="just">
              <a:buFont typeface="+mj-lt"/>
              <a:buAutoNum type="arabicPeriod" startAt="4"/>
            </a:pPr>
            <a:r>
              <a:rPr lang="es-CL" b="0" dirty="0">
                <a:latin typeface="Arial Rounded MT Bold"/>
                <a:cs typeface="Arial Rounded MT Bold"/>
              </a:rPr>
              <a:t>Se hacen análisis separados para Mano de Obra y Sub Contratos de mano de Obra.</a:t>
            </a:r>
          </a:p>
          <a:p>
            <a:pPr algn="just">
              <a:buFont typeface="+mj-lt"/>
              <a:buAutoNum type="arabicPeriod" startAt="5"/>
            </a:pPr>
            <a:r>
              <a:rPr lang="es-CL" b="0" dirty="0">
                <a:latin typeface="Arial Rounded MT Bold"/>
                <a:cs typeface="Arial Rounded MT Bold"/>
              </a:rPr>
              <a:t>Todo esto conforma finalmente el Resumen Ejecutivo, que se presenta de manera sencilla pero que tiene como respaldo el detalle de todas las Contrataciones, compras y proyecciones.</a:t>
            </a:r>
          </a:p>
          <a:p>
            <a:pPr marL="0" indent="0" algn="just"/>
            <a:endParaRPr lang="es-CL" b="0" u="sng" dirty="0">
              <a:solidFill>
                <a:schemeClr val="accent2"/>
              </a:solidFill>
              <a:latin typeface="Arial Rounded MT Bold"/>
              <a:cs typeface="Arial Rounded MT Bold"/>
            </a:endParaRPr>
          </a:p>
          <a:p>
            <a:endParaRPr lang="es-CL" dirty="0">
              <a:latin typeface="Arial Narrow" panose="020B0606020202030204" pitchFamily="34" charset="0"/>
            </a:endParaRPr>
          </a:p>
          <a:p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5" name="Imagen 4" descr="Utilid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73016"/>
            <a:ext cx="8743690" cy="275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1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	               valor ganado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822960" y="1412776"/>
            <a:ext cx="7857306" cy="3239320"/>
          </a:xfrm>
        </p:spPr>
        <p:txBody>
          <a:bodyPr>
            <a:normAutofit lnSpcReduction="10000"/>
          </a:bodyPr>
          <a:lstStyle/>
          <a:p>
            <a:r>
              <a:rPr lang="es-CL" dirty="0"/>
              <a:t>       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Utilizamos el </a:t>
            </a:r>
            <a:r>
              <a:rPr lang="es-CL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del Valor Ganado 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para lograr controlar que el Proyecto se está desarrollando como se planificó. En caso contrario, la Gerencia contará con la información para </a:t>
            </a:r>
            <a:r>
              <a:rPr lang="es-CL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corregir a tiempo la Gestión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, tomando las medidas oportunamente.</a:t>
            </a:r>
          </a:p>
          <a:p>
            <a:endParaRPr lang="es-CL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	 El </a:t>
            </a:r>
            <a:r>
              <a:rPr lang="es-CL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Ganado del Proyecto 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nos permite conocer mejor el Proyecto y tener el </a:t>
            </a:r>
            <a:r>
              <a:rPr lang="es-CL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del equipo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CL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	El </a:t>
            </a:r>
            <a:r>
              <a:rPr lang="es-CL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del Valor Ganado 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aplicado a los Proyectos de Construcción, permite un </a:t>
            </a:r>
            <a:r>
              <a:rPr lang="es-CL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“Control económico y temporal del proyecto”. </a:t>
            </a:r>
            <a:r>
              <a:rPr lang="es-CL" sz="1600" b="0" dirty="0">
                <a:latin typeface="Arial" panose="020B0604020202020204" pitchFamily="34" charset="0"/>
                <a:cs typeface="Arial" panose="020B0604020202020204" pitchFamily="34" charset="0"/>
              </a:rPr>
              <a:t>Nos permite considerar las repercusiones económicas que produce un retraso en el plazo</a:t>
            </a:r>
            <a:r>
              <a:rPr lang="es-CL" sz="1200" dirty="0"/>
              <a:t>.</a:t>
            </a:r>
            <a:endParaRPr lang="es-CL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4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sz="1800" dirty="0"/>
              <a:t>INDICADORES DE PRODUCTIVIDAD DE MANO DE OBRA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08720"/>
            <a:ext cx="7041745" cy="28307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974" y="4149080"/>
            <a:ext cx="7006911" cy="216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4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Flujo Vent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7344816" cy="3828379"/>
          </a:xfrm>
          <a:prstGeom prst="rect">
            <a:avLst/>
          </a:prstGeom>
        </p:spPr>
      </p:pic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ALGUNOS DETALLES DEL CC</a:t>
            </a:r>
          </a:p>
        </p:txBody>
      </p:sp>
    </p:spTree>
    <p:extLst>
      <p:ext uri="{BB962C8B-B14F-4D97-AF65-F5344CB8AC3E}">
        <p14:creationId xmlns:p14="http://schemas.microsoft.com/office/powerpoint/2010/main" val="365451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sz="2000" dirty="0"/>
              <a:t>ANALISIS DE CONTROL DE AVANCES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975445-D327-4A4A-9197-9A52FE0D7096}"/>
              </a:ext>
            </a:extLst>
          </p:cNvPr>
          <p:cNvSpPr txBox="1"/>
          <p:nvPr/>
        </p:nvSpPr>
        <p:spPr>
          <a:xfrm>
            <a:off x="467544" y="1100628"/>
            <a:ext cx="78763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El correcto control y monitoreo de los recursos en obra, es parte importante de cualquier proyecto en construcción.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Con el seguimiento de avance y monitoreo de las actividades se deben  revisar constantemente y reprogramando cada una de ellas para que se logren alcanzar los objetivos.</a:t>
            </a:r>
          </a:p>
          <a:p>
            <a:pPr algn="just"/>
            <a:endParaRPr lang="es-C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El avance de obra según el programa, se tiene que cumplir según las metas propuestas de entrega y desempeño.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 Si existe algún atraso, el gerente deberá de tomar acciones como por ejemplo contratar personal más eficiente, más cantidad, </a:t>
            </a:r>
            <a:r>
              <a:rPr lang="es-CL" sz="16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; sin afectar el presupuesto establecido inicialmente.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Recordemos que cada una de las actividades están programadas así como la obra en general con un determinado </a:t>
            </a:r>
            <a:r>
              <a:rPr lang="es-CL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costo, calidad y plazo</a:t>
            </a: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72031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7" y="362017"/>
            <a:ext cx="6480720" cy="472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7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sz="1800" dirty="0"/>
              <a:t>ANALISIS DE DESVIACIONES POR MES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2420888"/>
            <a:ext cx="8371000" cy="21658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80728"/>
            <a:ext cx="839492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sz="1800" dirty="0"/>
              <a:t>Flujo Efectivo de Obra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38F9C2B-BDA1-4276-8BA0-E87FD6FE1749}"/>
              </a:ext>
            </a:extLst>
          </p:cNvPr>
          <p:cNvSpPr txBox="1"/>
          <p:nvPr/>
        </p:nvSpPr>
        <p:spPr>
          <a:xfrm>
            <a:off x="611560" y="906686"/>
            <a:ext cx="77323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Se ha mencionado técnicas para controlar todos los recursos:  </a:t>
            </a:r>
            <a:r>
              <a:rPr lang="es-CL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materiales</a:t>
            </a: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, y </a:t>
            </a:r>
            <a:r>
              <a:rPr lang="es-CL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humanos,</a:t>
            </a: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 pero no se ha puesto atención en el control de los recursos </a:t>
            </a:r>
            <a:r>
              <a:rPr lang="es-CL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financieros</a:t>
            </a: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, importante aspecto que debe ser revisado y analizado, ya que de eso va a depender el buen control de las finanzas del proyecto.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L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Flujo de Efectivo</a:t>
            </a:r>
            <a:r>
              <a:rPr lang="es-CL" sz="1600" dirty="0">
                <a:latin typeface="Arial" panose="020B0604020202020204" pitchFamily="34" charset="0"/>
                <a:cs typeface="Arial" panose="020B0604020202020204" pitchFamily="34" charset="0"/>
              </a:rPr>
              <a:t>, es una buena técnica para conocer todo esto, el gerente de proyectos debe de hacer un programa por períodos de tiempo, el cual le muestre el comportamiento financiero del proyecto.   </a:t>
            </a:r>
          </a:p>
        </p:txBody>
      </p:sp>
    </p:spTree>
    <p:extLst>
      <p:ext uri="{BB962C8B-B14F-4D97-AF65-F5344CB8AC3E}">
        <p14:creationId xmlns:p14="http://schemas.microsoft.com/office/powerpoint/2010/main" val="83728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sz="1800" dirty="0"/>
              <a:t>FLUJO EFECTIVO DE OBRA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716" y="878690"/>
            <a:ext cx="7084668" cy="51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3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16824" cy="548640"/>
          </a:xfrm>
        </p:spPr>
        <p:txBody>
          <a:bodyPr/>
          <a:lstStyle/>
          <a:p>
            <a:pPr algn="ctr"/>
            <a:r>
              <a:rPr lang="es-CL" dirty="0">
                <a:solidFill>
                  <a:schemeClr val="accent4"/>
                </a:solidFill>
                <a:latin typeface="Arial Rounded MT Bold"/>
                <a:cs typeface="Arial Rounded MT Bold"/>
              </a:rPr>
              <a:t>CAPACIDAD DE GESTIÓN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809288"/>
            <a:ext cx="2952328" cy="3511117"/>
          </a:xfrm>
        </p:spPr>
        <p:txBody>
          <a:bodyPr>
            <a:normAutofit lnSpcReduction="10000"/>
          </a:bodyPr>
          <a:lstStyle/>
          <a:p>
            <a:pPr marL="0" indent="0" algn="just"/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En resumen el uso de una herramienta: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bien diseñada,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manejada de manera externa,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que incentiva el análisis de cada partida por separado,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que ordena la información de manera lógica,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b="0" dirty="0">
                <a:latin typeface="Arial" panose="020B0604020202020204" pitchFamily="34" charset="0"/>
                <a:cs typeface="Arial" panose="020B0604020202020204" pitchFamily="34" charset="0"/>
              </a:rPr>
              <a:t>que quita poco tiempo a la administración de la Obra, etc.,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L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endParaRPr lang="es-CL" b="0" dirty="0">
              <a:latin typeface="Arial Rounded MT Bold"/>
              <a:cs typeface="Arial Rounded MT Bold"/>
            </a:endParaRPr>
          </a:p>
          <a:p>
            <a:pPr marL="0" indent="0" algn="just"/>
            <a:endParaRPr lang="es-CL" b="0" u="sng" dirty="0">
              <a:solidFill>
                <a:schemeClr val="accent2"/>
              </a:solidFill>
              <a:latin typeface="Arial Rounded MT Bold"/>
              <a:cs typeface="Arial Rounded MT Bold"/>
            </a:endParaRPr>
          </a:p>
          <a:p>
            <a:endParaRPr lang="es-CL" dirty="0">
              <a:latin typeface="Arial Narrow" panose="020B0606020202030204" pitchFamily="34" charset="0"/>
            </a:endParaRPr>
          </a:p>
          <a:p>
            <a:endParaRPr lang="es-CL" dirty="0">
              <a:latin typeface="Arial Narrow" panose="020B0606020202030204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692696"/>
            <a:ext cx="4795311" cy="351111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6BF97C-D815-4EF8-805D-4D5F67D3E289}"/>
              </a:ext>
            </a:extLst>
          </p:cNvPr>
          <p:cNvSpPr txBox="1"/>
          <p:nvPr/>
        </p:nvSpPr>
        <p:spPr>
          <a:xfrm>
            <a:off x="215516" y="4429287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Permite finalmente </a:t>
            </a:r>
            <a:r>
              <a:rPr lang="es-C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otorgar a la Gerencia la Capacidad de Gestión </a:t>
            </a: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que necesita, al contar con </a:t>
            </a:r>
            <a:r>
              <a:rPr lang="es-C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totalmente limpia periódicamente</a:t>
            </a: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4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-gno-hq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26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6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5354</TotalTime>
  <Words>876</Words>
  <Application>Microsoft Office PowerPoint</Application>
  <PresentationFormat>Presentación en pantalla (4:3)</PresentationFormat>
  <Paragraphs>68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Arial</vt:lpstr>
      <vt:lpstr>Arial Narrow</vt:lpstr>
      <vt:lpstr>Arial Rounded MT Bold</vt:lpstr>
      <vt:lpstr>Calibri</vt:lpstr>
      <vt:lpstr>Franklin Gothic Book</vt:lpstr>
      <vt:lpstr>Franklin Gothic Medium</vt:lpstr>
      <vt:lpstr>Tunga</vt:lpstr>
      <vt:lpstr>Wingdings</vt:lpstr>
      <vt:lpstr>Ángulos</vt:lpstr>
      <vt:lpstr>CONTROL DE COSTOS</vt:lpstr>
      <vt:lpstr>POR QUÉ EXTERNALIZAR EL CONTROL DE COSTOS?</vt:lpstr>
      <vt:lpstr>POR QUÉ EXTERNALIZAR EL CONTROL DE COSTOS?</vt:lpstr>
      <vt:lpstr>Control de COSTOS EXTERNO</vt:lpstr>
      <vt:lpstr>Control de COSTOS EXTERNO</vt:lpstr>
      <vt:lpstr>En qué consiste este control?</vt:lpstr>
      <vt:lpstr>EN QUE CONSISTE ESTE CONTROL?</vt:lpstr>
      <vt:lpstr>                valor ganado</vt:lpstr>
      <vt:lpstr>INDICADORES DE PRODUCTIVIDAD DE MANO DE OBRA</vt:lpstr>
      <vt:lpstr>ALGUNOS DETALLES DEL CC</vt:lpstr>
      <vt:lpstr>ANALISIS DE CONTROL DE AVANCES</vt:lpstr>
      <vt:lpstr>Presentación de PowerPoint</vt:lpstr>
      <vt:lpstr>ANALISIS DE DESVIACIONES POR MES</vt:lpstr>
      <vt:lpstr>Flujo Efectivo de Obra</vt:lpstr>
      <vt:lpstr>FLUJO EFECTIVO DE OBRA</vt:lpstr>
      <vt:lpstr>CAPACIDAD DE GESTIÓN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PROCESOS</dc:title>
  <dc:creator>Administrador</dc:creator>
  <cp:lastModifiedBy>oscar elgueta</cp:lastModifiedBy>
  <cp:revision>92</cp:revision>
  <cp:lastPrinted>2018-05-15T20:47:15Z</cp:lastPrinted>
  <dcterms:created xsi:type="dcterms:W3CDTF">2017-02-27T16:25:28Z</dcterms:created>
  <dcterms:modified xsi:type="dcterms:W3CDTF">2018-05-15T20:48:51Z</dcterms:modified>
</cp:coreProperties>
</file>